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IBM Plex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6" Type="http://schemas.openxmlformats.org/officeDocument/2006/relationships/customXml" Target="../customXml/item2.xml"/><Relationship Id="rId21" Type="http://schemas.openxmlformats.org/officeDocument/2006/relationships/font" Target="fonts/IBMPlexSans-regular.fntdata"/><Relationship Id="rId3"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font" Target="fonts/IBMPlexSans-boldItalic.fntdata"/><Relationship Id="rId1" Type="http://schemas.openxmlformats.org/officeDocument/2006/relationships/theme" Target="theme/theme1.xml"/><Relationship Id="rId6" Type="http://schemas.openxmlformats.org/officeDocument/2006/relationships/slide" Target="slides/slide1.xml"/><Relationship Id="rId23" Type="http://schemas.openxmlformats.org/officeDocument/2006/relationships/font" Target="fonts/IBMPlexSans-italic.fntdata"/><Relationship Id="rId15" Type="http://schemas.openxmlformats.org/officeDocument/2006/relationships/slide" Target="slides/slide10.xml"/><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font" Target="fonts/IBMPlexSans-bold.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482cf774c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482cf774c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482cf774c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482cf774c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4378b9c0e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4378b9c0e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378b9c0e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4378b9c0e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482cf774c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482cf774c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482cf774c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482cf774c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464f1843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464f1843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4002d3ca7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4002d3ca7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482996f66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482996f66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482996f66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482996f66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3e646413c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3e646413c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3e646413c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3e646413c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e646413c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e646413c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3e646413c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3e646413c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1C4587"/>
            </a:gs>
            <a:gs pos="100000">
              <a:srgbClr val="85200C"/>
            </a:gs>
            <a:gs pos="100000">
              <a:srgbClr val="CC4125"/>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1056600" y="3052250"/>
            <a:ext cx="7030800" cy="1528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IBM Plex Sans"/>
                <a:ea typeface="IBM Plex Sans"/>
                <a:cs typeface="IBM Plex Sans"/>
                <a:sym typeface="IBM Plex Sans"/>
              </a:rPr>
              <a:t>Megan Harrison</a:t>
            </a:r>
            <a:endParaRPr>
              <a:solidFill>
                <a:schemeClr val="lt1"/>
              </a:solidFill>
              <a:latin typeface="IBM Plex Sans"/>
              <a:ea typeface="IBM Plex Sans"/>
              <a:cs typeface="IBM Plex Sans"/>
              <a:sym typeface="IBM Plex Sans"/>
            </a:endParaRPr>
          </a:p>
          <a:p>
            <a:pPr indent="0" lvl="0" marL="0" rtl="0" algn="ctr">
              <a:spcBef>
                <a:spcPts val="0"/>
              </a:spcBef>
              <a:spcAft>
                <a:spcPts val="0"/>
              </a:spcAft>
              <a:buNone/>
            </a:pPr>
            <a:r>
              <a:rPr lang="en" sz="2000">
                <a:solidFill>
                  <a:schemeClr val="lt1"/>
                </a:solidFill>
                <a:latin typeface="IBM Plex Sans"/>
                <a:ea typeface="IBM Plex Sans"/>
                <a:cs typeface="IBM Plex Sans"/>
                <a:sym typeface="IBM Plex Sans"/>
              </a:rPr>
              <a:t>Advised by Dr. </a:t>
            </a:r>
            <a:r>
              <a:rPr lang="en" sz="2000">
                <a:solidFill>
                  <a:schemeClr val="lt1"/>
                </a:solidFill>
                <a:latin typeface="IBM Plex Sans"/>
                <a:ea typeface="IBM Plex Sans"/>
                <a:cs typeface="IBM Plex Sans"/>
                <a:sym typeface="IBM Plex Sans"/>
              </a:rPr>
              <a:t>Yancy Shirley, University of Arizona</a:t>
            </a:r>
            <a:endParaRPr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rPr lang="en" sz="2000">
                <a:solidFill>
                  <a:schemeClr val="lt1"/>
                </a:solidFill>
                <a:latin typeface="IBM Plex Sans"/>
                <a:ea typeface="IBM Plex Sans"/>
                <a:cs typeface="IBM Plex Sans"/>
                <a:sym typeface="IBM Plex Sans"/>
              </a:rPr>
              <a:t>Arizona Space Grant Symposium, Arizona State University</a:t>
            </a:r>
            <a:endParaRPr sz="2000">
              <a:solidFill>
                <a:schemeClr val="lt1"/>
              </a:solidFill>
              <a:latin typeface="IBM Plex Sans"/>
              <a:ea typeface="IBM Plex Sans"/>
              <a:cs typeface="IBM Plex Sans"/>
              <a:sym typeface="IBM Plex Sans"/>
            </a:endParaRPr>
          </a:p>
          <a:p>
            <a:pPr indent="0" lvl="0" marL="0" rtl="0" algn="ctr">
              <a:spcBef>
                <a:spcPts val="0"/>
              </a:spcBef>
              <a:spcAft>
                <a:spcPts val="0"/>
              </a:spcAft>
              <a:buNone/>
            </a:pPr>
            <a:r>
              <a:rPr lang="en" sz="2000">
                <a:solidFill>
                  <a:schemeClr val="lt1"/>
                </a:solidFill>
                <a:latin typeface="IBM Plex Sans"/>
                <a:ea typeface="IBM Plex Sans"/>
                <a:cs typeface="IBM Plex Sans"/>
                <a:sym typeface="IBM Plex Sans"/>
              </a:rPr>
              <a:t>April 19, 2025</a:t>
            </a:r>
            <a:endParaRPr sz="2000">
              <a:solidFill>
                <a:schemeClr val="lt1"/>
              </a:solidFill>
              <a:latin typeface="IBM Plex Sans"/>
              <a:ea typeface="IBM Plex Sans"/>
              <a:cs typeface="IBM Plex Sans"/>
              <a:sym typeface="IBM Plex Sans"/>
            </a:endParaRPr>
          </a:p>
        </p:txBody>
      </p:sp>
      <p:pic>
        <p:nvPicPr>
          <p:cNvPr id="55" name="Google Shape;55;p13"/>
          <p:cNvPicPr preferRelativeResize="0"/>
          <p:nvPr/>
        </p:nvPicPr>
        <p:blipFill>
          <a:blip r:embed="rId3">
            <a:alphaModFix/>
          </a:blip>
          <a:stretch>
            <a:fillRect/>
          </a:stretch>
        </p:blipFill>
        <p:spPr>
          <a:xfrm>
            <a:off x="7986363" y="3136650"/>
            <a:ext cx="1095375" cy="1752600"/>
          </a:xfrm>
          <a:prstGeom prst="rect">
            <a:avLst/>
          </a:prstGeom>
          <a:noFill/>
          <a:ln>
            <a:noFill/>
          </a:ln>
        </p:spPr>
      </p:pic>
      <p:pic>
        <p:nvPicPr>
          <p:cNvPr id="56" name="Google Shape;56;p13"/>
          <p:cNvPicPr preferRelativeResize="0"/>
          <p:nvPr/>
        </p:nvPicPr>
        <p:blipFill rotWithShape="1">
          <a:blip r:embed="rId4">
            <a:alphaModFix/>
          </a:blip>
          <a:srcRect b="0" l="8051" r="6383" t="4415"/>
          <a:stretch/>
        </p:blipFill>
        <p:spPr>
          <a:xfrm>
            <a:off x="138175" y="4019875"/>
            <a:ext cx="1010800" cy="952627"/>
          </a:xfrm>
          <a:prstGeom prst="rect">
            <a:avLst/>
          </a:prstGeom>
          <a:noFill/>
          <a:ln>
            <a:noFill/>
          </a:ln>
        </p:spPr>
      </p:pic>
      <p:pic>
        <p:nvPicPr>
          <p:cNvPr id="57" name="Google Shape;57;p13"/>
          <p:cNvPicPr preferRelativeResize="0"/>
          <p:nvPr/>
        </p:nvPicPr>
        <p:blipFill rotWithShape="1">
          <a:blip r:embed="rId5">
            <a:alphaModFix/>
          </a:blip>
          <a:srcRect b="0" l="0" r="13948" t="7244"/>
          <a:stretch/>
        </p:blipFill>
        <p:spPr>
          <a:xfrm>
            <a:off x="138175" y="2929450"/>
            <a:ext cx="1010800" cy="958150"/>
          </a:xfrm>
          <a:prstGeom prst="rect">
            <a:avLst/>
          </a:prstGeom>
          <a:noFill/>
          <a:ln>
            <a:noFill/>
          </a:ln>
        </p:spPr>
      </p:pic>
      <p:pic>
        <p:nvPicPr>
          <p:cNvPr id="58" name="Google Shape;58;p13"/>
          <p:cNvPicPr preferRelativeResize="0"/>
          <p:nvPr/>
        </p:nvPicPr>
        <p:blipFill>
          <a:blip r:embed="rId6">
            <a:alphaModFix/>
          </a:blip>
          <a:stretch>
            <a:fillRect/>
          </a:stretch>
        </p:blipFill>
        <p:spPr>
          <a:xfrm>
            <a:off x="0" y="0"/>
            <a:ext cx="9143998" cy="2797174"/>
          </a:xfrm>
          <a:prstGeom prst="rect">
            <a:avLst/>
          </a:prstGeom>
          <a:noFill/>
          <a:ln>
            <a:noFill/>
          </a:ln>
        </p:spPr>
      </p:pic>
      <p:sp>
        <p:nvSpPr>
          <p:cNvPr id="59" name="Google Shape;59;p13"/>
          <p:cNvSpPr txBox="1"/>
          <p:nvPr>
            <p:ph type="ctrTitle"/>
          </p:nvPr>
        </p:nvSpPr>
        <p:spPr>
          <a:xfrm>
            <a:off x="0" y="519150"/>
            <a:ext cx="91440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solidFill>
                  <a:schemeClr val="lt1"/>
                </a:solidFill>
                <a:latin typeface="IBM Plex Sans"/>
                <a:ea typeface="IBM Plex Sans"/>
                <a:cs typeface="IBM Plex Sans"/>
                <a:sym typeface="IBM Plex Sans"/>
              </a:rPr>
              <a:t>Mapping HCN within the L1495 Filament in the Taurus Molecular Cloud as a Probe for Large-Scale Flow</a:t>
            </a:r>
            <a:endParaRPr sz="4000">
              <a:solidFill>
                <a:schemeClr val="lt1"/>
              </a:solidFill>
              <a:latin typeface="IBM Plex Sans"/>
              <a:ea typeface="IBM Plex Sans"/>
              <a:cs typeface="IBM Plex Sans"/>
              <a:sym typeface="IBM Plex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Conclusions</a:t>
            </a:r>
            <a:endParaRPr>
              <a:solidFill>
                <a:schemeClr val="lt1"/>
              </a:solidFill>
              <a:latin typeface="IBM Plex Sans"/>
              <a:ea typeface="IBM Plex Sans"/>
              <a:cs typeface="IBM Plex Sans"/>
              <a:sym typeface="IBM Plex Sans"/>
            </a:endParaRPr>
          </a:p>
        </p:txBody>
      </p:sp>
      <p:sp>
        <p:nvSpPr>
          <p:cNvPr id="169" name="Google Shape;169;p22"/>
          <p:cNvSpPr txBox="1"/>
          <p:nvPr>
            <p:ph idx="1" type="body"/>
          </p:nvPr>
        </p:nvSpPr>
        <p:spPr>
          <a:xfrm>
            <a:off x="311700" y="922950"/>
            <a:ext cx="35901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A previously studied core in the B7 region has an infall signature, or blue asymmetry, that my results match (Seo et al., 2019)</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We can analyze this further to probe gas flow</a:t>
            </a:r>
            <a:endParaRPr>
              <a:solidFill>
                <a:schemeClr val="lt1"/>
              </a:solidFill>
              <a:latin typeface="IBM Plex Sans"/>
              <a:ea typeface="IBM Plex Sans"/>
              <a:cs typeface="IBM Plex Sans"/>
              <a:sym typeface="IBM Plex Sans"/>
            </a:endParaRPr>
          </a:p>
        </p:txBody>
      </p:sp>
      <p:pic>
        <p:nvPicPr>
          <p:cNvPr id="170" name="Google Shape;170;p22"/>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171" name="Google Shape;171;p22"/>
          <p:cNvPicPr preferRelativeResize="0"/>
          <p:nvPr/>
        </p:nvPicPr>
        <p:blipFill>
          <a:blip r:embed="rId4">
            <a:alphaModFix/>
          </a:blip>
          <a:stretch>
            <a:fillRect/>
          </a:stretch>
        </p:blipFill>
        <p:spPr>
          <a:xfrm>
            <a:off x="5213825" y="1782448"/>
            <a:ext cx="3031100" cy="3052833"/>
          </a:xfrm>
          <a:prstGeom prst="rect">
            <a:avLst/>
          </a:prstGeom>
          <a:noFill/>
          <a:ln>
            <a:noFill/>
          </a:ln>
        </p:spPr>
      </p:pic>
      <p:sp>
        <p:nvSpPr>
          <p:cNvPr id="172" name="Google Shape;172;p22"/>
          <p:cNvSpPr txBox="1"/>
          <p:nvPr/>
        </p:nvSpPr>
        <p:spPr>
          <a:xfrm>
            <a:off x="6170012" y="4835281"/>
            <a:ext cx="11187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IBM Plex Sans"/>
                <a:ea typeface="IBM Plex Sans"/>
                <a:cs typeface="IBM Plex Sans"/>
                <a:sym typeface="IBM Plex Sans"/>
              </a:rPr>
              <a:t>Seo et al., 2019</a:t>
            </a:r>
            <a:endParaRPr sz="1000">
              <a:solidFill>
                <a:schemeClr val="lt1"/>
              </a:solidFill>
              <a:latin typeface="IBM Plex Sans"/>
              <a:ea typeface="IBM Plex Sans"/>
              <a:cs typeface="IBM Plex Sans"/>
              <a:sym typeface="IBM Plex Sans"/>
            </a:endParaRPr>
          </a:p>
        </p:txBody>
      </p:sp>
      <p:pic>
        <p:nvPicPr>
          <p:cNvPr id="173" name="Google Shape;173;p22"/>
          <p:cNvPicPr preferRelativeResize="0"/>
          <p:nvPr/>
        </p:nvPicPr>
        <p:blipFill rotWithShape="1">
          <a:blip r:embed="rId5">
            <a:alphaModFix/>
          </a:blip>
          <a:srcRect b="55921" l="79598" r="4268" t="24764"/>
          <a:stretch/>
        </p:blipFill>
        <p:spPr>
          <a:xfrm>
            <a:off x="5213825" y="185408"/>
            <a:ext cx="3031100" cy="14609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Conclusions</a:t>
            </a:r>
            <a:endParaRPr>
              <a:solidFill>
                <a:schemeClr val="lt1"/>
              </a:solidFill>
              <a:latin typeface="IBM Plex Sans"/>
              <a:ea typeface="IBM Plex Sans"/>
              <a:cs typeface="IBM Plex Sans"/>
              <a:sym typeface="IBM Plex Sans"/>
            </a:endParaRPr>
          </a:p>
        </p:txBody>
      </p:sp>
      <p:sp>
        <p:nvSpPr>
          <p:cNvPr id="179" name="Google Shape;179;p23"/>
          <p:cNvSpPr txBox="1"/>
          <p:nvPr>
            <p:ph idx="1" type="body"/>
          </p:nvPr>
        </p:nvSpPr>
        <p:spPr>
          <a:xfrm>
            <a:off x="311700" y="922950"/>
            <a:ext cx="35901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Systematic blue-red offsets in B13</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Two possibilities: protostar jet outflow or an offset between HCN and NH</a:t>
            </a:r>
            <a:r>
              <a:rPr baseline="-25000" lang="en">
                <a:solidFill>
                  <a:schemeClr val="lt1"/>
                </a:solidFill>
                <a:latin typeface="IBM Plex Sans"/>
                <a:ea typeface="IBM Plex Sans"/>
                <a:cs typeface="IBM Plex Sans"/>
                <a:sym typeface="IBM Plex Sans"/>
              </a:rPr>
              <a:t>3</a:t>
            </a:r>
            <a:r>
              <a:rPr lang="en">
                <a:solidFill>
                  <a:schemeClr val="lt1"/>
                </a:solidFill>
                <a:latin typeface="IBM Plex Sans"/>
                <a:ea typeface="IBM Plex Sans"/>
                <a:cs typeface="IBM Plex Sans"/>
                <a:sym typeface="IBM Plex Sans"/>
              </a:rPr>
              <a:t> </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These are both currently being examined further</a:t>
            </a:r>
            <a:endParaRPr>
              <a:solidFill>
                <a:schemeClr val="lt1"/>
              </a:solidFill>
              <a:latin typeface="IBM Plex Sans"/>
              <a:ea typeface="IBM Plex Sans"/>
              <a:cs typeface="IBM Plex Sans"/>
              <a:sym typeface="IBM Plex Sans"/>
            </a:endParaRPr>
          </a:p>
        </p:txBody>
      </p:sp>
      <p:pic>
        <p:nvPicPr>
          <p:cNvPr id="180" name="Google Shape;180;p23"/>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181" name="Google Shape;181;p23"/>
          <p:cNvPicPr preferRelativeResize="0"/>
          <p:nvPr/>
        </p:nvPicPr>
        <p:blipFill rotWithShape="1">
          <a:blip r:embed="rId4">
            <a:alphaModFix/>
          </a:blip>
          <a:srcRect b="10069" l="57773" r="25891" t="67503"/>
          <a:stretch/>
        </p:blipFill>
        <p:spPr>
          <a:xfrm>
            <a:off x="4826925" y="445025"/>
            <a:ext cx="3706325" cy="2048649"/>
          </a:xfrm>
          <a:prstGeom prst="rect">
            <a:avLst/>
          </a:prstGeom>
          <a:noFill/>
          <a:ln>
            <a:noFill/>
          </a:ln>
        </p:spPr>
      </p:pic>
      <p:pic>
        <p:nvPicPr>
          <p:cNvPr id="182" name="Google Shape;182;p23"/>
          <p:cNvPicPr preferRelativeResize="0"/>
          <p:nvPr/>
        </p:nvPicPr>
        <p:blipFill>
          <a:blip r:embed="rId5">
            <a:alphaModFix/>
          </a:blip>
          <a:stretch>
            <a:fillRect/>
          </a:stretch>
        </p:blipFill>
        <p:spPr>
          <a:xfrm>
            <a:off x="5494225" y="2726224"/>
            <a:ext cx="2371725" cy="1933575"/>
          </a:xfrm>
          <a:prstGeom prst="rect">
            <a:avLst/>
          </a:prstGeom>
          <a:noFill/>
          <a:ln>
            <a:noFill/>
          </a:ln>
        </p:spPr>
      </p:pic>
      <p:sp>
        <p:nvSpPr>
          <p:cNvPr id="183" name="Google Shape;183;p23"/>
          <p:cNvSpPr txBox="1"/>
          <p:nvPr/>
        </p:nvSpPr>
        <p:spPr>
          <a:xfrm>
            <a:off x="6106488" y="4720025"/>
            <a:ext cx="1147200" cy="3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IBM Plex Sans"/>
                <a:ea typeface="IBM Plex Sans"/>
                <a:cs typeface="IBM Plex Sans"/>
                <a:sym typeface="IBM Plex Sans"/>
              </a:rPr>
              <a:t>Ray et al., 2023</a:t>
            </a:r>
            <a:endParaRPr sz="1000">
              <a:solidFill>
                <a:schemeClr val="lt1"/>
              </a:solidFill>
              <a:latin typeface="IBM Plex Sans"/>
              <a:ea typeface="IBM Plex Sans"/>
              <a:cs typeface="IBM Plex Sans"/>
              <a:sym typeface="IBM Plex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Acknowledgements</a:t>
            </a:r>
            <a:endParaRPr>
              <a:solidFill>
                <a:schemeClr val="lt1"/>
              </a:solidFill>
              <a:latin typeface="IBM Plex Sans"/>
              <a:ea typeface="IBM Plex Sans"/>
              <a:cs typeface="IBM Plex Sans"/>
              <a:sym typeface="IBM Plex Sans"/>
            </a:endParaRPr>
          </a:p>
        </p:txBody>
      </p:sp>
      <p:sp>
        <p:nvSpPr>
          <p:cNvPr id="189" name="Google Shape;189;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latin typeface="IBM Plex Sans"/>
                <a:ea typeface="IBM Plex Sans"/>
                <a:cs typeface="IBM Plex Sans"/>
                <a:sym typeface="IBM Plex Sans"/>
              </a:rPr>
              <a:t>Thank you to the Shirley Group (Lucy Steffes, Hanga Andras-Letanovszky, Hannah Gruber, Emma Vertachnik, Jack Hoskins) and the Shirley Radio Group Project for supporting over the course of this project. This project was funded by NASA, the Arizona Space Grant Consortium, </a:t>
            </a:r>
            <a:r>
              <a:rPr lang="en">
                <a:solidFill>
                  <a:schemeClr val="lt1"/>
                </a:solidFill>
                <a:latin typeface="IBM Plex Sans"/>
                <a:ea typeface="IBM Plex Sans"/>
                <a:cs typeface="IBM Plex Sans"/>
                <a:sym typeface="IBM Plex Sans"/>
              </a:rPr>
              <a:t>National Science Foundation Astronomy and Astrophysics Grant (AAG) AST-2205474. The 12m Telescope is operated by the Arizona Radio Observatory (ARO) at Steward Observatory, with funding from the State of Arizona and multiple NSF grants.</a:t>
            </a:r>
            <a:endParaRPr>
              <a:solidFill>
                <a:schemeClr val="lt1"/>
              </a:solidFill>
              <a:latin typeface="IBM Plex Sans"/>
              <a:ea typeface="IBM Plex Sans"/>
              <a:cs typeface="IBM Plex Sans"/>
              <a:sym typeface="IBM Plex Sans"/>
            </a:endParaRPr>
          </a:p>
        </p:txBody>
      </p:sp>
      <p:pic>
        <p:nvPicPr>
          <p:cNvPr id="190" name="Google Shape;190;p24"/>
          <p:cNvPicPr preferRelativeResize="0"/>
          <p:nvPr/>
        </p:nvPicPr>
        <p:blipFill>
          <a:blip r:embed="rId3">
            <a:alphaModFix/>
          </a:blip>
          <a:stretch>
            <a:fillRect/>
          </a:stretch>
        </p:blipFill>
        <p:spPr>
          <a:xfrm>
            <a:off x="8438870" y="4015175"/>
            <a:ext cx="705125" cy="112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txBox="1"/>
          <p:nvPr>
            <p:ph type="title"/>
          </p:nvPr>
        </p:nvSpPr>
        <p:spPr>
          <a:xfrm>
            <a:off x="22500" y="-1126900"/>
            <a:ext cx="3276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Thank You!</a:t>
            </a:r>
            <a:endParaRPr>
              <a:solidFill>
                <a:schemeClr val="lt1"/>
              </a:solidFill>
              <a:latin typeface="IBM Plex Sans"/>
              <a:ea typeface="IBM Plex Sans"/>
              <a:cs typeface="IBM Plex Sans"/>
              <a:sym typeface="IBM Plex Sans"/>
            </a:endParaRPr>
          </a:p>
        </p:txBody>
      </p:sp>
      <p:pic>
        <p:nvPicPr>
          <p:cNvPr id="196" name="Google Shape;196;p25" title="IMG_0938.JPG"/>
          <p:cNvPicPr preferRelativeResize="0"/>
          <p:nvPr/>
        </p:nvPicPr>
        <p:blipFill>
          <a:blip r:embed="rId3">
            <a:alphaModFix/>
          </a:blip>
          <a:stretch>
            <a:fillRect/>
          </a:stretch>
        </p:blipFill>
        <p:spPr>
          <a:xfrm>
            <a:off x="3654175" y="131475"/>
            <a:ext cx="3016202" cy="2222025"/>
          </a:xfrm>
          <a:prstGeom prst="rect">
            <a:avLst/>
          </a:prstGeom>
          <a:noFill/>
          <a:ln>
            <a:noFill/>
          </a:ln>
        </p:spPr>
      </p:pic>
      <p:pic>
        <p:nvPicPr>
          <p:cNvPr id="197" name="Google Shape;197;p25" title="IMG_0986.JPG"/>
          <p:cNvPicPr preferRelativeResize="0"/>
          <p:nvPr/>
        </p:nvPicPr>
        <p:blipFill>
          <a:blip r:embed="rId4">
            <a:alphaModFix/>
          </a:blip>
          <a:stretch>
            <a:fillRect/>
          </a:stretch>
        </p:blipFill>
        <p:spPr>
          <a:xfrm>
            <a:off x="152400" y="1744003"/>
            <a:ext cx="3366026" cy="2261822"/>
          </a:xfrm>
          <a:prstGeom prst="rect">
            <a:avLst/>
          </a:prstGeom>
          <a:noFill/>
          <a:ln>
            <a:noFill/>
          </a:ln>
        </p:spPr>
      </p:pic>
      <p:pic>
        <p:nvPicPr>
          <p:cNvPr id="198" name="Google Shape;198;p25"/>
          <p:cNvPicPr preferRelativeResize="0"/>
          <p:nvPr/>
        </p:nvPicPr>
        <p:blipFill>
          <a:blip r:embed="rId5">
            <a:alphaModFix/>
          </a:blip>
          <a:stretch>
            <a:fillRect/>
          </a:stretch>
        </p:blipFill>
        <p:spPr>
          <a:xfrm>
            <a:off x="6806125" y="1460737"/>
            <a:ext cx="2190700" cy="2222025"/>
          </a:xfrm>
          <a:prstGeom prst="rect">
            <a:avLst/>
          </a:prstGeom>
          <a:noFill/>
          <a:ln>
            <a:noFill/>
          </a:ln>
        </p:spPr>
      </p:pic>
      <p:pic>
        <p:nvPicPr>
          <p:cNvPr id="199" name="Google Shape;199;p25"/>
          <p:cNvPicPr preferRelativeResize="0"/>
          <p:nvPr/>
        </p:nvPicPr>
        <p:blipFill>
          <a:blip r:embed="rId6">
            <a:alphaModFix/>
          </a:blip>
          <a:stretch>
            <a:fillRect/>
          </a:stretch>
        </p:blipFill>
        <p:spPr>
          <a:xfrm>
            <a:off x="3732850" y="2453800"/>
            <a:ext cx="2858849" cy="2598649"/>
          </a:xfrm>
          <a:prstGeom prst="rect">
            <a:avLst/>
          </a:prstGeom>
          <a:noFill/>
          <a:ln>
            <a:noFill/>
          </a:ln>
        </p:spPr>
      </p:pic>
      <p:pic>
        <p:nvPicPr>
          <p:cNvPr id="200" name="Google Shape;200;p25"/>
          <p:cNvPicPr preferRelativeResize="0"/>
          <p:nvPr/>
        </p:nvPicPr>
        <p:blipFill>
          <a:blip r:embed="rId7">
            <a:alphaModFix/>
          </a:blip>
          <a:stretch>
            <a:fillRect/>
          </a:stretch>
        </p:blipFill>
        <p:spPr>
          <a:xfrm>
            <a:off x="8438870" y="4015175"/>
            <a:ext cx="705125" cy="112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IBM Plex Sans"/>
                <a:ea typeface="IBM Plex Sans"/>
                <a:cs typeface="IBM Plex Sans"/>
                <a:sym typeface="IBM Plex Sans"/>
              </a:rPr>
              <a:t>Backup Slides</a:t>
            </a:r>
            <a:endParaRPr>
              <a:solidFill>
                <a:schemeClr val="lt1"/>
              </a:solidFill>
              <a:latin typeface="IBM Plex Sans"/>
              <a:ea typeface="IBM Plex Sans"/>
              <a:cs typeface="IBM Plex Sans"/>
              <a:sym typeface="IBM Plex Sans"/>
            </a:endParaRPr>
          </a:p>
        </p:txBody>
      </p:sp>
      <p:pic>
        <p:nvPicPr>
          <p:cNvPr id="206" name="Google Shape;206;p26"/>
          <p:cNvPicPr preferRelativeResize="0"/>
          <p:nvPr/>
        </p:nvPicPr>
        <p:blipFill>
          <a:blip r:embed="rId3">
            <a:alphaModFix/>
          </a:blip>
          <a:stretch>
            <a:fillRect/>
          </a:stretch>
        </p:blipFill>
        <p:spPr>
          <a:xfrm>
            <a:off x="8438870" y="4015175"/>
            <a:ext cx="705125" cy="1128200"/>
          </a:xfrm>
          <a:prstGeom prst="rect">
            <a:avLst/>
          </a:prstGeom>
          <a:noFill/>
          <a:ln>
            <a:noFill/>
          </a:ln>
        </p:spPr>
      </p:pic>
      <p:sp>
        <p:nvSpPr>
          <p:cNvPr id="207" name="Google Shape;207;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Infall</a:t>
            </a:r>
            <a:endParaRPr>
              <a:solidFill>
                <a:schemeClr val="lt1"/>
              </a:solidFill>
              <a:latin typeface="IBM Plex Sans"/>
              <a:ea typeface="IBM Plex Sans"/>
              <a:cs typeface="IBM Plex Sans"/>
              <a:sym typeface="IBM Plex Sans"/>
            </a:endParaRPr>
          </a:p>
        </p:txBody>
      </p:sp>
      <p:sp>
        <p:nvSpPr>
          <p:cNvPr id="213" name="Google Shape;213;p27"/>
          <p:cNvSpPr txBox="1"/>
          <p:nvPr>
            <p:ph idx="1" type="body"/>
          </p:nvPr>
        </p:nvSpPr>
        <p:spPr>
          <a:xfrm>
            <a:off x="311700" y="1152475"/>
            <a:ext cx="44862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Gravity pulls gas inwards, causing a core to collapse; this is infalle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can observe this gas as moving either towards (blue asymmetry) or away (red asymmetry) from us</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If </a:t>
            </a:r>
            <a:r>
              <a:rPr lang="en">
                <a:solidFill>
                  <a:schemeClr val="lt1"/>
                </a:solidFill>
                <a:latin typeface="IBM Plex Sans"/>
                <a:ea typeface="IBM Plex Sans"/>
                <a:cs typeface="IBM Plex Sans"/>
                <a:sym typeface="IBM Plex Sans"/>
              </a:rPr>
              <a:t>optically thick, we see blue asymmetries from more dense regions where infall could potentially be occurring </a:t>
            </a:r>
            <a:endParaRPr>
              <a:solidFill>
                <a:schemeClr val="lt1"/>
              </a:solidFill>
              <a:latin typeface="IBM Plex Sans"/>
              <a:ea typeface="IBM Plex Sans"/>
              <a:cs typeface="IBM Plex Sans"/>
              <a:sym typeface="IBM Plex Sans"/>
            </a:endParaRPr>
          </a:p>
        </p:txBody>
      </p:sp>
      <p:pic>
        <p:nvPicPr>
          <p:cNvPr id="214" name="Google Shape;214;p27"/>
          <p:cNvPicPr preferRelativeResize="0"/>
          <p:nvPr/>
        </p:nvPicPr>
        <p:blipFill rotWithShape="1">
          <a:blip r:embed="rId3">
            <a:alphaModFix/>
          </a:blip>
          <a:srcRect b="7114" l="0" r="0" t="0"/>
          <a:stretch/>
        </p:blipFill>
        <p:spPr>
          <a:xfrm>
            <a:off x="4978175" y="218125"/>
            <a:ext cx="3154800" cy="4707249"/>
          </a:xfrm>
          <a:prstGeom prst="rect">
            <a:avLst/>
          </a:prstGeom>
          <a:noFill/>
          <a:ln>
            <a:noFill/>
          </a:ln>
        </p:spPr>
      </p:pic>
      <p:pic>
        <p:nvPicPr>
          <p:cNvPr id="215" name="Google Shape;215;p27"/>
          <p:cNvPicPr preferRelativeResize="0"/>
          <p:nvPr/>
        </p:nvPicPr>
        <p:blipFill>
          <a:blip r:embed="rId4">
            <a:alphaModFix/>
          </a:blip>
          <a:stretch>
            <a:fillRect/>
          </a:stretch>
        </p:blipFill>
        <p:spPr>
          <a:xfrm>
            <a:off x="8438870" y="4015175"/>
            <a:ext cx="705125" cy="1128200"/>
          </a:xfrm>
          <a:prstGeom prst="rect">
            <a:avLst/>
          </a:prstGeom>
          <a:noFill/>
          <a:ln>
            <a:noFill/>
          </a:ln>
        </p:spPr>
      </p:pic>
      <p:sp>
        <p:nvSpPr>
          <p:cNvPr id="216" name="Google Shape;216;p27"/>
          <p:cNvSpPr txBox="1"/>
          <p:nvPr/>
        </p:nvSpPr>
        <p:spPr>
          <a:xfrm>
            <a:off x="5892425" y="4865075"/>
            <a:ext cx="13263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IBM Plex Sans"/>
                <a:ea typeface="IBM Plex Sans"/>
                <a:cs typeface="IBM Plex Sans"/>
                <a:sym typeface="IBM Plex Sans"/>
              </a:rPr>
              <a:t>Smith et al., 2012</a:t>
            </a:r>
            <a:endParaRPr sz="1000">
              <a:solidFill>
                <a:schemeClr val="lt1"/>
              </a:solidFill>
              <a:latin typeface="IBM Plex Sans"/>
              <a:ea typeface="IBM Plex Sans"/>
              <a:cs typeface="IBM Plex Sans"/>
              <a:sym typeface="IBM Plex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Molecular Clouds</a:t>
            </a:r>
            <a:endParaRPr>
              <a:solidFill>
                <a:schemeClr val="lt1"/>
              </a:solidFill>
              <a:latin typeface="IBM Plex Sans"/>
              <a:ea typeface="IBM Plex Sans"/>
              <a:cs typeface="IBM Plex Sans"/>
              <a:sym typeface="IBM Plex Sans"/>
            </a:endParaRPr>
          </a:p>
        </p:txBody>
      </p:sp>
      <p:sp>
        <p:nvSpPr>
          <p:cNvPr id="65" name="Google Shape;65;p14"/>
          <p:cNvSpPr txBox="1"/>
          <p:nvPr>
            <p:ph idx="1" type="body"/>
          </p:nvPr>
        </p:nvSpPr>
        <p:spPr>
          <a:xfrm>
            <a:off x="311700" y="1152475"/>
            <a:ext cx="43179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Star-forming regions consisting of filaments and cores that are filled with cold, dense gas such as HCN</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Studying the movement of gas allows us to understand how molecular clouds evolve through processes such as infall</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observe the gas through the unique elemental signature, or spectrum, that a molecule emits at</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The spectral lines are transitions different energy levels!</a:t>
            </a:r>
            <a:endParaRPr>
              <a:solidFill>
                <a:schemeClr val="lt1"/>
              </a:solidFill>
              <a:latin typeface="IBM Plex Sans"/>
              <a:ea typeface="IBM Plex Sans"/>
              <a:cs typeface="IBM Plex Sans"/>
              <a:sym typeface="IBM Plex Sans"/>
            </a:endParaRPr>
          </a:p>
        </p:txBody>
      </p:sp>
      <p:pic>
        <p:nvPicPr>
          <p:cNvPr id="66" name="Google Shape;66;p14"/>
          <p:cNvPicPr preferRelativeResize="0"/>
          <p:nvPr/>
        </p:nvPicPr>
        <p:blipFill>
          <a:blip r:embed="rId3">
            <a:alphaModFix/>
          </a:blip>
          <a:stretch>
            <a:fillRect/>
          </a:stretch>
        </p:blipFill>
        <p:spPr>
          <a:xfrm>
            <a:off x="4782000" y="1170125"/>
            <a:ext cx="4209597" cy="2692662"/>
          </a:xfrm>
          <a:prstGeom prst="rect">
            <a:avLst/>
          </a:prstGeom>
          <a:noFill/>
          <a:ln>
            <a:noFill/>
          </a:ln>
        </p:spPr>
      </p:pic>
      <p:pic>
        <p:nvPicPr>
          <p:cNvPr id="67" name="Google Shape;67;p14"/>
          <p:cNvPicPr preferRelativeResize="0"/>
          <p:nvPr/>
        </p:nvPicPr>
        <p:blipFill>
          <a:blip r:embed="rId4">
            <a:alphaModFix/>
          </a:blip>
          <a:stretch>
            <a:fillRect/>
          </a:stretch>
        </p:blipFill>
        <p:spPr>
          <a:xfrm>
            <a:off x="8438870" y="4015175"/>
            <a:ext cx="705125" cy="112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5106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Rotational Transitions of HCN </a:t>
            </a:r>
            <a:endParaRPr>
              <a:solidFill>
                <a:schemeClr val="lt1"/>
              </a:solidFill>
              <a:latin typeface="IBM Plex Sans"/>
              <a:ea typeface="IBM Plex Sans"/>
              <a:cs typeface="IBM Plex Sans"/>
              <a:sym typeface="IBM Plex Sans"/>
            </a:endParaRPr>
          </a:p>
        </p:txBody>
      </p:sp>
      <p:sp>
        <p:nvSpPr>
          <p:cNvPr id="73" name="Google Shape;73;p15"/>
          <p:cNvSpPr txBox="1"/>
          <p:nvPr>
            <p:ph idx="1" type="body"/>
          </p:nvPr>
        </p:nvSpPr>
        <p:spPr>
          <a:xfrm>
            <a:off x="311700" y="1152475"/>
            <a:ext cx="3991200" cy="3919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Energy levels can split into sublevels that we call hyperfine structure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observe 3 transitions instead of 1</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HCN is optically thick, meaning that HCN can self-absorb from other HCN</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This leads to blue and red asymmetries in the HCN spectrum</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calculate intensity to study gas flow</a:t>
            </a:r>
            <a:endParaRPr>
              <a:solidFill>
                <a:schemeClr val="lt1"/>
              </a:solidFill>
              <a:latin typeface="IBM Plex Sans"/>
              <a:ea typeface="IBM Plex Sans"/>
              <a:cs typeface="IBM Plex Sans"/>
              <a:sym typeface="IBM Plex Sans"/>
            </a:endParaRPr>
          </a:p>
        </p:txBody>
      </p:sp>
      <p:pic>
        <p:nvPicPr>
          <p:cNvPr id="74" name="Google Shape;74;p15"/>
          <p:cNvPicPr preferRelativeResize="0"/>
          <p:nvPr/>
        </p:nvPicPr>
        <p:blipFill>
          <a:blip r:embed="rId3">
            <a:alphaModFix/>
          </a:blip>
          <a:stretch>
            <a:fillRect/>
          </a:stretch>
        </p:blipFill>
        <p:spPr>
          <a:xfrm>
            <a:off x="5080000" y="253000"/>
            <a:ext cx="3071576" cy="4637500"/>
          </a:xfrm>
          <a:prstGeom prst="rect">
            <a:avLst/>
          </a:prstGeom>
          <a:noFill/>
          <a:ln>
            <a:noFill/>
          </a:ln>
        </p:spPr>
      </p:pic>
      <p:cxnSp>
        <p:nvCxnSpPr>
          <p:cNvPr id="75" name="Google Shape;75;p15"/>
          <p:cNvCxnSpPr/>
          <p:nvPr/>
        </p:nvCxnSpPr>
        <p:spPr>
          <a:xfrm flipH="1">
            <a:off x="6839282" y="412242"/>
            <a:ext cx="3000" cy="3377700"/>
          </a:xfrm>
          <a:prstGeom prst="straightConnector1">
            <a:avLst/>
          </a:prstGeom>
          <a:noFill/>
          <a:ln cap="flat" cmpd="sng" w="9525">
            <a:solidFill>
              <a:srgbClr val="990000"/>
            </a:solidFill>
            <a:prstDash val="solid"/>
            <a:round/>
            <a:headEnd len="med" w="med" type="none"/>
            <a:tailEnd len="med" w="med" type="triangle"/>
          </a:ln>
        </p:spPr>
      </p:cxnSp>
      <p:cxnSp>
        <p:nvCxnSpPr>
          <p:cNvPr id="76" name="Google Shape;76;p15"/>
          <p:cNvCxnSpPr/>
          <p:nvPr/>
        </p:nvCxnSpPr>
        <p:spPr>
          <a:xfrm>
            <a:off x="6965254" y="1244661"/>
            <a:ext cx="0" cy="2547900"/>
          </a:xfrm>
          <a:prstGeom prst="straightConnector1">
            <a:avLst/>
          </a:prstGeom>
          <a:noFill/>
          <a:ln cap="flat" cmpd="sng" w="9525">
            <a:solidFill>
              <a:srgbClr val="990000"/>
            </a:solidFill>
            <a:prstDash val="solid"/>
            <a:round/>
            <a:headEnd len="med" w="med" type="none"/>
            <a:tailEnd len="med" w="med" type="triangle"/>
          </a:ln>
        </p:spPr>
      </p:cxnSp>
      <p:cxnSp>
        <p:nvCxnSpPr>
          <p:cNvPr id="77" name="Google Shape;77;p15"/>
          <p:cNvCxnSpPr/>
          <p:nvPr/>
        </p:nvCxnSpPr>
        <p:spPr>
          <a:xfrm>
            <a:off x="7089115" y="1827212"/>
            <a:ext cx="0" cy="1965900"/>
          </a:xfrm>
          <a:prstGeom prst="straightConnector1">
            <a:avLst/>
          </a:prstGeom>
          <a:noFill/>
          <a:ln cap="flat" cmpd="sng" w="9525">
            <a:solidFill>
              <a:srgbClr val="990000"/>
            </a:solidFill>
            <a:prstDash val="solid"/>
            <a:round/>
            <a:headEnd len="med" w="med" type="none"/>
            <a:tailEnd len="med" w="med" type="triangle"/>
          </a:ln>
        </p:spPr>
      </p:cxnSp>
      <p:pic>
        <p:nvPicPr>
          <p:cNvPr id="78" name="Google Shape;78;p15"/>
          <p:cNvPicPr preferRelativeResize="0"/>
          <p:nvPr/>
        </p:nvPicPr>
        <p:blipFill>
          <a:blip r:embed="rId4">
            <a:alphaModFix/>
          </a:blip>
          <a:stretch>
            <a:fillRect/>
          </a:stretch>
        </p:blipFill>
        <p:spPr>
          <a:xfrm>
            <a:off x="8438870" y="4015175"/>
            <a:ext cx="705125" cy="1128200"/>
          </a:xfrm>
          <a:prstGeom prst="rect">
            <a:avLst/>
          </a:prstGeom>
          <a:noFill/>
          <a:ln>
            <a:noFill/>
          </a:ln>
        </p:spPr>
      </p:pic>
      <p:sp>
        <p:nvSpPr>
          <p:cNvPr id="79" name="Google Shape;79;p15"/>
          <p:cNvSpPr txBox="1"/>
          <p:nvPr/>
        </p:nvSpPr>
        <p:spPr>
          <a:xfrm>
            <a:off x="5777625" y="1574975"/>
            <a:ext cx="9387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Rotational energy level</a:t>
            </a:r>
            <a:endParaRPr sz="1000">
              <a:solidFill>
                <a:schemeClr val="dk2"/>
              </a:solidFill>
              <a:latin typeface="IBM Plex Sans"/>
              <a:ea typeface="IBM Plex Sans"/>
              <a:cs typeface="IBM Plex Sans"/>
              <a:sym typeface="IBM Plex Sans"/>
            </a:endParaRPr>
          </a:p>
        </p:txBody>
      </p:sp>
      <p:sp>
        <p:nvSpPr>
          <p:cNvPr id="80" name="Google Shape;80;p15"/>
          <p:cNvSpPr txBox="1"/>
          <p:nvPr/>
        </p:nvSpPr>
        <p:spPr>
          <a:xfrm>
            <a:off x="6915100" y="604025"/>
            <a:ext cx="9387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Hyperfine </a:t>
            </a:r>
            <a:r>
              <a:rPr lang="en" sz="1000">
                <a:solidFill>
                  <a:schemeClr val="dk2"/>
                </a:solidFill>
                <a:latin typeface="IBM Plex Sans"/>
                <a:ea typeface="IBM Plex Sans"/>
                <a:cs typeface="IBM Plex Sans"/>
                <a:sym typeface="IBM Plex Sans"/>
              </a:rPr>
              <a:t>energy levels</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p:nvPr/>
        </p:nvSpPr>
        <p:spPr>
          <a:xfrm>
            <a:off x="4766900" y="445025"/>
            <a:ext cx="4103700" cy="3358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6"/>
          <p:cNvSpPr txBox="1"/>
          <p:nvPr>
            <p:ph type="title"/>
          </p:nvPr>
        </p:nvSpPr>
        <p:spPr>
          <a:xfrm>
            <a:off x="311700" y="445025"/>
            <a:ext cx="4567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Rotational Transitions of HCN </a:t>
            </a:r>
            <a:endParaRPr>
              <a:solidFill>
                <a:schemeClr val="lt1"/>
              </a:solidFill>
              <a:latin typeface="IBM Plex Sans"/>
              <a:ea typeface="IBM Plex Sans"/>
              <a:cs typeface="IBM Plex Sans"/>
              <a:sym typeface="IBM Plex Sans"/>
            </a:endParaRPr>
          </a:p>
        </p:txBody>
      </p:sp>
      <p:sp>
        <p:nvSpPr>
          <p:cNvPr id="87" name="Google Shape;87;p16"/>
          <p:cNvSpPr txBox="1"/>
          <p:nvPr>
            <p:ph idx="1" type="body"/>
          </p:nvPr>
        </p:nvSpPr>
        <p:spPr>
          <a:xfrm>
            <a:off x="311700" y="1152475"/>
            <a:ext cx="3991200" cy="380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Energy levels can split into sublevels that we call hyperfine structure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observe 3 transitions instead of 1</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HCN is optically thick, meaning that HCN can self-absorb from other HCN</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This leads to blue and red asymmetries in the HCN spectrum</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calculate intensity to study gas flow</a:t>
            </a:r>
            <a:endParaRPr>
              <a:solidFill>
                <a:schemeClr val="lt1"/>
              </a:solidFill>
              <a:latin typeface="IBM Plex Sans"/>
              <a:ea typeface="IBM Plex Sans"/>
              <a:cs typeface="IBM Plex Sans"/>
              <a:sym typeface="IBM Plex Sans"/>
            </a:endParaRPr>
          </a:p>
        </p:txBody>
      </p:sp>
      <p:pic>
        <p:nvPicPr>
          <p:cNvPr id="88" name="Google Shape;88;p16"/>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89" name="Google Shape;89;p16"/>
          <p:cNvPicPr preferRelativeResize="0"/>
          <p:nvPr/>
        </p:nvPicPr>
        <p:blipFill rotWithShape="1">
          <a:blip r:embed="rId4">
            <a:alphaModFix/>
          </a:blip>
          <a:srcRect b="0" l="0" r="0" t="5499"/>
          <a:stretch/>
        </p:blipFill>
        <p:spPr>
          <a:xfrm>
            <a:off x="4879400" y="476715"/>
            <a:ext cx="3991201" cy="3248885"/>
          </a:xfrm>
          <a:prstGeom prst="rect">
            <a:avLst/>
          </a:prstGeom>
          <a:noFill/>
          <a:ln>
            <a:noFill/>
          </a:ln>
        </p:spPr>
      </p:pic>
      <p:sp>
        <p:nvSpPr>
          <p:cNvPr id="90" name="Google Shape;90;p16"/>
          <p:cNvSpPr txBox="1"/>
          <p:nvPr/>
        </p:nvSpPr>
        <p:spPr>
          <a:xfrm>
            <a:off x="6011050" y="2065725"/>
            <a:ext cx="10113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IBM Plex Sans"/>
                <a:ea typeface="IBM Plex Sans"/>
                <a:cs typeface="IBM Plex Sans"/>
                <a:sym typeface="IBM Plex Sans"/>
              </a:rPr>
              <a:t>Left</a:t>
            </a:r>
            <a:endParaRPr sz="1200">
              <a:solidFill>
                <a:schemeClr val="dk2"/>
              </a:solidFill>
              <a:latin typeface="IBM Plex Sans"/>
              <a:ea typeface="IBM Plex Sans"/>
              <a:cs typeface="IBM Plex Sans"/>
              <a:sym typeface="IBM Plex Sans"/>
            </a:endParaRPr>
          </a:p>
        </p:txBody>
      </p:sp>
      <p:sp>
        <p:nvSpPr>
          <p:cNvPr id="91" name="Google Shape;91;p16"/>
          <p:cNvSpPr txBox="1"/>
          <p:nvPr/>
        </p:nvSpPr>
        <p:spPr>
          <a:xfrm>
            <a:off x="6434800" y="940425"/>
            <a:ext cx="10113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IBM Plex Sans"/>
                <a:ea typeface="IBM Plex Sans"/>
                <a:cs typeface="IBM Plex Sans"/>
                <a:sym typeface="IBM Plex Sans"/>
              </a:rPr>
              <a:t>Center</a:t>
            </a:r>
            <a:endParaRPr sz="1200">
              <a:solidFill>
                <a:schemeClr val="dk2"/>
              </a:solidFill>
              <a:latin typeface="IBM Plex Sans"/>
              <a:ea typeface="IBM Plex Sans"/>
              <a:cs typeface="IBM Plex Sans"/>
              <a:sym typeface="IBM Plex Sans"/>
            </a:endParaRPr>
          </a:p>
        </p:txBody>
      </p:sp>
      <p:sp>
        <p:nvSpPr>
          <p:cNvPr id="92" name="Google Shape;92;p16"/>
          <p:cNvSpPr txBox="1"/>
          <p:nvPr/>
        </p:nvSpPr>
        <p:spPr>
          <a:xfrm>
            <a:off x="7376625" y="1778475"/>
            <a:ext cx="10113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IBM Plex Sans"/>
                <a:ea typeface="IBM Plex Sans"/>
                <a:cs typeface="IBM Plex Sans"/>
                <a:sym typeface="IBM Plex Sans"/>
              </a:rPr>
              <a:t>Right</a:t>
            </a:r>
            <a:endParaRPr sz="1200">
              <a:solidFill>
                <a:schemeClr val="dk2"/>
              </a:solidFill>
              <a:latin typeface="IBM Plex Sans"/>
              <a:ea typeface="IBM Plex Sans"/>
              <a:cs typeface="IBM Plex Sans"/>
              <a:sym typeface="IBM Plex Sans"/>
            </a:endParaRPr>
          </a:p>
        </p:txBody>
      </p:sp>
      <p:sp>
        <p:nvSpPr>
          <p:cNvPr id="93" name="Google Shape;93;p16"/>
          <p:cNvSpPr txBox="1"/>
          <p:nvPr/>
        </p:nvSpPr>
        <p:spPr>
          <a:xfrm>
            <a:off x="6485700" y="3569725"/>
            <a:ext cx="10593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Velocity (km/s)</a:t>
            </a:r>
            <a:endParaRPr sz="1000">
              <a:solidFill>
                <a:schemeClr val="dk2"/>
              </a:solidFill>
              <a:latin typeface="IBM Plex Sans"/>
              <a:ea typeface="IBM Plex Sans"/>
              <a:cs typeface="IBM Plex Sans"/>
              <a:sym typeface="IBM Plex Sans"/>
            </a:endParaRPr>
          </a:p>
        </p:txBody>
      </p:sp>
      <p:sp>
        <p:nvSpPr>
          <p:cNvPr id="94" name="Google Shape;94;p16"/>
          <p:cNvSpPr txBox="1"/>
          <p:nvPr/>
        </p:nvSpPr>
        <p:spPr>
          <a:xfrm rot="-5400000">
            <a:off x="4222375" y="2007426"/>
            <a:ext cx="11778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Temperature (K)</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p:nvPr/>
        </p:nvSpPr>
        <p:spPr>
          <a:xfrm>
            <a:off x="4766900" y="445025"/>
            <a:ext cx="4103700" cy="3358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p17"/>
          <p:cNvSpPr txBox="1"/>
          <p:nvPr>
            <p:ph type="title"/>
          </p:nvPr>
        </p:nvSpPr>
        <p:spPr>
          <a:xfrm>
            <a:off x="311700" y="445025"/>
            <a:ext cx="4695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Rotational Transitions of HCN </a:t>
            </a:r>
            <a:endParaRPr>
              <a:solidFill>
                <a:schemeClr val="lt1"/>
              </a:solidFill>
              <a:latin typeface="IBM Plex Sans"/>
              <a:ea typeface="IBM Plex Sans"/>
              <a:cs typeface="IBM Plex Sans"/>
              <a:sym typeface="IBM Plex Sans"/>
            </a:endParaRPr>
          </a:p>
        </p:txBody>
      </p:sp>
      <p:sp>
        <p:nvSpPr>
          <p:cNvPr id="101" name="Google Shape;101;p17"/>
          <p:cNvSpPr txBox="1"/>
          <p:nvPr>
            <p:ph idx="1" type="body"/>
          </p:nvPr>
        </p:nvSpPr>
        <p:spPr>
          <a:xfrm>
            <a:off x="311700" y="1152475"/>
            <a:ext cx="39912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Energy levels can split into sublevels that we call hyperfine structure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observe 3 transitions instead of 1</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HCN is optically thick, meaning that HCN can self-absorb from other HCN</a:t>
            </a:r>
            <a:endParaRPr>
              <a:solidFill>
                <a:schemeClr val="lt1"/>
              </a:solidFill>
              <a:latin typeface="IBM Plex Sans"/>
              <a:ea typeface="IBM Plex Sans"/>
              <a:cs typeface="IBM Plex Sans"/>
              <a:sym typeface="IBM Plex Sans"/>
            </a:endParaRPr>
          </a:p>
          <a:p>
            <a:pPr indent="-317500" lvl="1" marL="914400" rtl="0" algn="l">
              <a:spcBef>
                <a:spcPts val="0"/>
              </a:spcBef>
              <a:spcAft>
                <a:spcPts val="0"/>
              </a:spcAft>
              <a:buClr>
                <a:schemeClr val="lt1"/>
              </a:buClr>
              <a:buSzPts val="1400"/>
              <a:buFont typeface="IBM Plex Sans"/>
              <a:buChar char="○"/>
            </a:pPr>
            <a:r>
              <a:rPr lang="en">
                <a:solidFill>
                  <a:schemeClr val="lt1"/>
                </a:solidFill>
                <a:latin typeface="IBM Plex Sans"/>
                <a:ea typeface="IBM Plex Sans"/>
                <a:cs typeface="IBM Plex Sans"/>
                <a:sym typeface="IBM Plex Sans"/>
              </a:rPr>
              <a:t>This leads to blue and red asymmetries in the HCN spectrum</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We calculate intensity to study gas flow</a:t>
            </a:r>
            <a:endParaRPr>
              <a:solidFill>
                <a:schemeClr val="lt1"/>
              </a:solidFill>
              <a:latin typeface="IBM Plex Sans"/>
              <a:ea typeface="IBM Plex Sans"/>
              <a:cs typeface="IBM Plex Sans"/>
              <a:sym typeface="IBM Plex Sans"/>
            </a:endParaRPr>
          </a:p>
        </p:txBody>
      </p:sp>
      <p:pic>
        <p:nvPicPr>
          <p:cNvPr id="102" name="Google Shape;102;p17"/>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103" name="Google Shape;103;p17"/>
          <p:cNvPicPr preferRelativeResize="0"/>
          <p:nvPr/>
        </p:nvPicPr>
        <p:blipFill rotWithShape="1">
          <a:blip r:embed="rId4">
            <a:alphaModFix/>
          </a:blip>
          <a:srcRect b="0" l="0" r="0" t="5499"/>
          <a:stretch/>
        </p:blipFill>
        <p:spPr>
          <a:xfrm>
            <a:off x="4879400" y="476715"/>
            <a:ext cx="3991201" cy="3248885"/>
          </a:xfrm>
          <a:prstGeom prst="rect">
            <a:avLst/>
          </a:prstGeom>
          <a:noFill/>
          <a:ln>
            <a:noFill/>
          </a:ln>
        </p:spPr>
      </p:pic>
      <p:cxnSp>
        <p:nvCxnSpPr>
          <p:cNvPr id="104" name="Google Shape;104;p17"/>
          <p:cNvCxnSpPr/>
          <p:nvPr/>
        </p:nvCxnSpPr>
        <p:spPr>
          <a:xfrm flipH="1" rot="10800000">
            <a:off x="6037790" y="1511762"/>
            <a:ext cx="841800" cy="317100"/>
          </a:xfrm>
          <a:prstGeom prst="straightConnector1">
            <a:avLst/>
          </a:prstGeom>
          <a:noFill/>
          <a:ln cap="flat" cmpd="sng" w="9525">
            <a:solidFill>
              <a:srgbClr val="FF0000"/>
            </a:solidFill>
            <a:prstDash val="solid"/>
            <a:round/>
            <a:headEnd len="med" w="med" type="none"/>
            <a:tailEnd len="med" w="med" type="triangle"/>
          </a:ln>
        </p:spPr>
      </p:cxnSp>
      <p:sp>
        <p:nvSpPr>
          <p:cNvPr id="105" name="Google Shape;105;p17"/>
          <p:cNvSpPr/>
          <p:nvPr/>
        </p:nvSpPr>
        <p:spPr>
          <a:xfrm>
            <a:off x="6879600" y="748825"/>
            <a:ext cx="271500" cy="2444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7"/>
          <p:cNvSpPr txBox="1"/>
          <p:nvPr/>
        </p:nvSpPr>
        <p:spPr>
          <a:xfrm>
            <a:off x="5700025" y="1719550"/>
            <a:ext cx="5094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0000"/>
                </a:solidFill>
                <a:latin typeface="IBM Plex Sans"/>
                <a:ea typeface="IBM Plex Sans"/>
                <a:cs typeface="IBM Plex Sans"/>
                <a:sym typeface="IBM Plex Sans"/>
              </a:rPr>
              <a:t>v</a:t>
            </a:r>
            <a:r>
              <a:rPr baseline="-25000" lang="en" sz="1500">
                <a:solidFill>
                  <a:srgbClr val="FF0000"/>
                </a:solidFill>
                <a:latin typeface="IBM Plex Sans"/>
                <a:ea typeface="IBM Plex Sans"/>
                <a:cs typeface="IBM Plex Sans"/>
                <a:sym typeface="IBM Plex Sans"/>
              </a:rPr>
              <a:t>NH3</a:t>
            </a:r>
            <a:endParaRPr baseline="-25000" sz="1500">
              <a:solidFill>
                <a:srgbClr val="FF0000"/>
              </a:solidFill>
              <a:latin typeface="IBM Plex Sans"/>
              <a:ea typeface="IBM Plex Sans"/>
              <a:cs typeface="IBM Plex Sans"/>
              <a:sym typeface="IBM Plex Sans"/>
            </a:endParaRPr>
          </a:p>
        </p:txBody>
      </p:sp>
      <p:sp>
        <p:nvSpPr>
          <p:cNvPr id="107" name="Google Shape;107;p17"/>
          <p:cNvSpPr txBox="1"/>
          <p:nvPr/>
        </p:nvSpPr>
        <p:spPr>
          <a:xfrm>
            <a:off x="6485700" y="3569725"/>
            <a:ext cx="10593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Velocity (km/s)</a:t>
            </a:r>
            <a:endParaRPr sz="1000">
              <a:solidFill>
                <a:schemeClr val="dk2"/>
              </a:solidFill>
              <a:latin typeface="IBM Plex Sans"/>
              <a:ea typeface="IBM Plex Sans"/>
              <a:cs typeface="IBM Plex Sans"/>
              <a:sym typeface="IBM Plex Sans"/>
            </a:endParaRPr>
          </a:p>
        </p:txBody>
      </p:sp>
      <p:sp>
        <p:nvSpPr>
          <p:cNvPr id="108" name="Google Shape;108;p17"/>
          <p:cNvSpPr txBox="1"/>
          <p:nvPr/>
        </p:nvSpPr>
        <p:spPr>
          <a:xfrm rot="-5400000">
            <a:off x="4222375" y="2007426"/>
            <a:ext cx="11778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Temperature (K)</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Maximum Likelihood Velocity</a:t>
            </a:r>
            <a:endParaRPr>
              <a:solidFill>
                <a:schemeClr val="lt1"/>
              </a:solidFill>
              <a:latin typeface="IBM Plex Sans"/>
              <a:ea typeface="IBM Plex Sans"/>
              <a:cs typeface="IBM Plex Sans"/>
              <a:sym typeface="IBM Plex Sans"/>
            </a:endParaRPr>
          </a:p>
        </p:txBody>
      </p:sp>
      <p:sp>
        <p:nvSpPr>
          <p:cNvPr id="114" name="Google Shape;114;p18"/>
          <p:cNvSpPr txBox="1"/>
          <p:nvPr>
            <p:ph idx="1" type="body"/>
          </p:nvPr>
        </p:nvSpPr>
        <p:spPr>
          <a:xfrm>
            <a:off x="311700" y="1152475"/>
            <a:ext cx="3113100" cy="3990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The maximum likelihood velocity of </a:t>
            </a:r>
            <a:r>
              <a:rPr lang="en">
                <a:solidFill>
                  <a:schemeClr val="lt1"/>
                </a:solidFill>
                <a:latin typeface="IBM Plex Sans"/>
                <a:ea typeface="IBM Plex Sans"/>
                <a:cs typeface="IBM Plex Sans"/>
                <a:sym typeface="IBM Plex Sans"/>
              </a:rPr>
              <a:t>NH</a:t>
            </a:r>
            <a:r>
              <a:rPr baseline="-25000" lang="en">
                <a:solidFill>
                  <a:schemeClr val="lt1"/>
                </a:solidFill>
                <a:latin typeface="IBM Plex Sans"/>
                <a:ea typeface="IBM Plex Sans"/>
                <a:cs typeface="IBM Plex Sans"/>
                <a:sym typeface="IBM Plex Sans"/>
              </a:rPr>
              <a:t>3</a:t>
            </a:r>
            <a:r>
              <a:rPr lang="en">
                <a:solidFill>
                  <a:schemeClr val="lt1"/>
                </a:solidFill>
                <a:latin typeface="IBM Plex Sans"/>
                <a:ea typeface="IBM Plex Sans"/>
                <a:cs typeface="IBM Plex Sans"/>
                <a:sym typeface="IBM Plex Sans"/>
              </a:rPr>
              <a:t> is used to determine where to integrate for HCN intensity</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While the spacing between the hyperfine lines of HCN is known, the </a:t>
            </a:r>
            <a:r>
              <a:rPr lang="en">
                <a:solidFill>
                  <a:schemeClr val="lt1"/>
                </a:solidFill>
                <a:latin typeface="IBM Plex Sans"/>
                <a:ea typeface="IBM Plex Sans"/>
                <a:cs typeface="IBM Plex Sans"/>
                <a:sym typeface="IBM Plex Sans"/>
              </a:rPr>
              <a:t>NH</a:t>
            </a:r>
            <a:r>
              <a:rPr baseline="-25000" lang="en">
                <a:solidFill>
                  <a:schemeClr val="lt1"/>
                </a:solidFill>
                <a:latin typeface="IBM Plex Sans"/>
                <a:ea typeface="IBM Plex Sans"/>
                <a:cs typeface="IBM Plex Sans"/>
                <a:sym typeface="IBM Plex Sans"/>
              </a:rPr>
              <a:t>3</a:t>
            </a:r>
            <a:r>
              <a:rPr lang="en">
                <a:solidFill>
                  <a:schemeClr val="lt1"/>
                </a:solidFill>
                <a:latin typeface="IBM Plex Sans"/>
                <a:ea typeface="IBM Plex Sans"/>
                <a:cs typeface="IBM Plex Sans"/>
                <a:sym typeface="IBM Plex Sans"/>
              </a:rPr>
              <a:t> velocity fits perfectly with the center hyperfine line peak</a:t>
            </a:r>
            <a:endParaRPr>
              <a:solidFill>
                <a:schemeClr val="lt1"/>
              </a:solidFill>
              <a:latin typeface="IBM Plex Sans"/>
              <a:ea typeface="IBM Plex Sans"/>
              <a:cs typeface="IBM Plex Sans"/>
              <a:sym typeface="IBM Plex Sans"/>
            </a:endParaRPr>
          </a:p>
        </p:txBody>
      </p:sp>
      <p:pic>
        <p:nvPicPr>
          <p:cNvPr id="115" name="Google Shape;115;p18"/>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116" name="Google Shape;116;p18"/>
          <p:cNvPicPr preferRelativeResize="0"/>
          <p:nvPr/>
        </p:nvPicPr>
        <p:blipFill rotWithShape="1">
          <a:blip r:embed="rId4">
            <a:alphaModFix/>
          </a:blip>
          <a:srcRect b="0" l="0" r="32079" t="0"/>
          <a:stretch/>
        </p:blipFill>
        <p:spPr>
          <a:xfrm>
            <a:off x="3424800" y="2571750"/>
            <a:ext cx="4879475" cy="2478200"/>
          </a:xfrm>
          <a:prstGeom prst="rect">
            <a:avLst/>
          </a:prstGeom>
          <a:noFill/>
          <a:ln>
            <a:noFill/>
          </a:ln>
        </p:spPr>
      </p:pic>
      <p:pic>
        <p:nvPicPr>
          <p:cNvPr id="117" name="Google Shape;117;p18"/>
          <p:cNvPicPr preferRelativeResize="0"/>
          <p:nvPr/>
        </p:nvPicPr>
        <p:blipFill rotWithShape="1">
          <a:blip r:embed="rId4">
            <a:alphaModFix/>
          </a:blip>
          <a:srcRect b="0" l="67595" r="0" t="0"/>
          <a:stretch/>
        </p:blipFill>
        <p:spPr>
          <a:xfrm>
            <a:off x="5976256" y="94250"/>
            <a:ext cx="2328021" cy="2478200"/>
          </a:xfrm>
          <a:prstGeom prst="rect">
            <a:avLst/>
          </a:prstGeom>
          <a:noFill/>
          <a:ln>
            <a:noFill/>
          </a:ln>
        </p:spPr>
      </p:pic>
      <p:sp>
        <p:nvSpPr>
          <p:cNvPr id="118" name="Google Shape;118;p18"/>
          <p:cNvSpPr txBox="1"/>
          <p:nvPr/>
        </p:nvSpPr>
        <p:spPr>
          <a:xfrm>
            <a:off x="5146339" y="2636450"/>
            <a:ext cx="1436400" cy="29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Steffes et al., in prep</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p:nvPr/>
        </p:nvSpPr>
        <p:spPr>
          <a:xfrm>
            <a:off x="4794250" y="445025"/>
            <a:ext cx="4169700" cy="3510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9"/>
          <p:cNvSpPr txBox="1"/>
          <p:nvPr>
            <p:ph type="title"/>
          </p:nvPr>
        </p:nvSpPr>
        <p:spPr>
          <a:xfrm>
            <a:off x="311700" y="445025"/>
            <a:ext cx="3938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Hyperfine Line Ratios</a:t>
            </a:r>
            <a:endParaRPr>
              <a:solidFill>
                <a:schemeClr val="lt1"/>
              </a:solidFill>
              <a:latin typeface="IBM Plex Sans"/>
              <a:ea typeface="IBM Plex Sans"/>
              <a:cs typeface="IBM Plex Sans"/>
              <a:sym typeface="IBM Plex Sans"/>
            </a:endParaRPr>
          </a:p>
        </p:txBody>
      </p:sp>
      <p:sp>
        <p:nvSpPr>
          <p:cNvPr id="125" name="Google Shape;125;p19"/>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The optically thin ratio between lines is 1-5-3</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Left hyperfine line is stronger on average than anticipated for optically thin emission</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E</a:t>
            </a:r>
            <a:r>
              <a:rPr lang="en">
                <a:solidFill>
                  <a:schemeClr val="lt1"/>
                </a:solidFill>
                <a:latin typeface="IBM Plex Sans"/>
                <a:ea typeface="IBM Plex Sans"/>
                <a:cs typeface="IBM Plex Sans"/>
                <a:sym typeface="IBM Plex Sans"/>
              </a:rPr>
              <a:t>vidence for optically thick spectra and anomalous hyperfine ratios</a:t>
            </a:r>
            <a:endParaRPr>
              <a:solidFill>
                <a:schemeClr val="lt1"/>
              </a:solidFill>
              <a:latin typeface="IBM Plex Sans"/>
              <a:ea typeface="IBM Plex Sans"/>
              <a:cs typeface="IBM Plex Sans"/>
              <a:sym typeface="IBM Plex Sans"/>
            </a:endParaRPr>
          </a:p>
        </p:txBody>
      </p:sp>
      <p:sp>
        <p:nvSpPr>
          <p:cNvPr id="126" name="Google Shape;126;p19"/>
          <p:cNvSpPr txBox="1"/>
          <p:nvPr/>
        </p:nvSpPr>
        <p:spPr>
          <a:xfrm>
            <a:off x="5260350" y="36848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Center</a:t>
            </a:r>
            <a:endParaRPr sz="1000">
              <a:solidFill>
                <a:schemeClr val="dk2"/>
              </a:solidFill>
              <a:latin typeface="IBM Plex Sans"/>
              <a:ea typeface="IBM Plex Sans"/>
              <a:cs typeface="IBM Plex Sans"/>
              <a:sym typeface="IBM Plex Sans"/>
            </a:endParaRPr>
          </a:p>
        </p:txBody>
      </p:sp>
      <p:sp>
        <p:nvSpPr>
          <p:cNvPr id="127" name="Google Shape;127;p19"/>
          <p:cNvSpPr txBox="1"/>
          <p:nvPr/>
        </p:nvSpPr>
        <p:spPr>
          <a:xfrm>
            <a:off x="6652025" y="36848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Center</a:t>
            </a:r>
            <a:endParaRPr sz="1000">
              <a:solidFill>
                <a:schemeClr val="dk2"/>
              </a:solidFill>
              <a:latin typeface="IBM Plex Sans"/>
              <a:ea typeface="IBM Plex Sans"/>
              <a:cs typeface="IBM Plex Sans"/>
              <a:sym typeface="IBM Plex Sans"/>
            </a:endParaRPr>
          </a:p>
        </p:txBody>
      </p:sp>
      <p:sp>
        <p:nvSpPr>
          <p:cNvPr id="128" name="Google Shape;128;p19"/>
          <p:cNvSpPr txBox="1"/>
          <p:nvPr/>
        </p:nvSpPr>
        <p:spPr>
          <a:xfrm>
            <a:off x="8043700" y="36848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Right</a:t>
            </a:r>
            <a:endParaRPr sz="1000">
              <a:solidFill>
                <a:schemeClr val="dk2"/>
              </a:solidFill>
              <a:latin typeface="IBM Plex Sans"/>
              <a:ea typeface="IBM Plex Sans"/>
              <a:cs typeface="IBM Plex Sans"/>
              <a:sym typeface="IBM Plex Sans"/>
            </a:endParaRPr>
          </a:p>
        </p:txBody>
      </p:sp>
      <p:pic>
        <p:nvPicPr>
          <p:cNvPr id="129" name="Google Shape;129;p19"/>
          <p:cNvPicPr preferRelativeResize="0"/>
          <p:nvPr/>
        </p:nvPicPr>
        <p:blipFill>
          <a:blip r:embed="rId3">
            <a:alphaModFix/>
          </a:blip>
          <a:stretch>
            <a:fillRect/>
          </a:stretch>
        </p:blipFill>
        <p:spPr>
          <a:xfrm>
            <a:off x="4799875" y="832325"/>
            <a:ext cx="4169636" cy="2916049"/>
          </a:xfrm>
          <a:prstGeom prst="rect">
            <a:avLst/>
          </a:prstGeom>
          <a:noFill/>
          <a:ln>
            <a:noFill/>
          </a:ln>
        </p:spPr>
      </p:pic>
      <p:sp>
        <p:nvSpPr>
          <p:cNvPr id="130" name="Google Shape;130;p19"/>
          <p:cNvSpPr txBox="1"/>
          <p:nvPr/>
        </p:nvSpPr>
        <p:spPr>
          <a:xfrm>
            <a:off x="6139775" y="5940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Right</a:t>
            </a:r>
            <a:endParaRPr sz="1000">
              <a:solidFill>
                <a:schemeClr val="dk2"/>
              </a:solidFill>
              <a:latin typeface="IBM Plex Sans"/>
              <a:ea typeface="IBM Plex Sans"/>
              <a:cs typeface="IBM Plex Sans"/>
              <a:sym typeface="IBM Plex Sans"/>
            </a:endParaRPr>
          </a:p>
        </p:txBody>
      </p:sp>
      <p:sp>
        <p:nvSpPr>
          <p:cNvPr id="131" name="Google Shape;131;p19"/>
          <p:cNvSpPr txBox="1"/>
          <p:nvPr/>
        </p:nvSpPr>
        <p:spPr>
          <a:xfrm>
            <a:off x="4743250" y="5940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Left</a:t>
            </a:r>
            <a:endParaRPr sz="1000">
              <a:solidFill>
                <a:schemeClr val="dk2"/>
              </a:solidFill>
              <a:latin typeface="IBM Plex Sans"/>
              <a:ea typeface="IBM Plex Sans"/>
              <a:cs typeface="IBM Plex Sans"/>
              <a:sym typeface="IBM Plex Sans"/>
            </a:endParaRPr>
          </a:p>
        </p:txBody>
      </p:sp>
      <p:sp>
        <p:nvSpPr>
          <p:cNvPr id="132" name="Google Shape;132;p19"/>
          <p:cNvSpPr txBox="1"/>
          <p:nvPr/>
        </p:nvSpPr>
        <p:spPr>
          <a:xfrm>
            <a:off x="7637425" y="594075"/>
            <a:ext cx="588300" cy="3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Left</a:t>
            </a:r>
            <a:endParaRPr sz="1000">
              <a:solidFill>
                <a:schemeClr val="dk2"/>
              </a:solidFill>
              <a:latin typeface="IBM Plex Sans"/>
              <a:ea typeface="IBM Plex Sans"/>
              <a:cs typeface="IBM Plex Sans"/>
              <a:sym typeface="IBM Plex Sans"/>
            </a:endParaRPr>
          </a:p>
        </p:txBody>
      </p:sp>
      <p:pic>
        <p:nvPicPr>
          <p:cNvPr id="133" name="Google Shape;133;p19"/>
          <p:cNvPicPr preferRelativeResize="0"/>
          <p:nvPr/>
        </p:nvPicPr>
        <p:blipFill>
          <a:blip r:embed="rId4">
            <a:alphaModFix/>
          </a:blip>
          <a:stretch>
            <a:fillRect/>
          </a:stretch>
        </p:blipFill>
        <p:spPr>
          <a:xfrm>
            <a:off x="8438870" y="4015175"/>
            <a:ext cx="705125" cy="1128200"/>
          </a:xfrm>
          <a:prstGeom prst="rect">
            <a:avLst/>
          </a:prstGeom>
          <a:noFill/>
          <a:ln>
            <a:noFill/>
          </a:ln>
        </p:spPr>
      </p:pic>
      <p:sp>
        <p:nvSpPr>
          <p:cNvPr id="134" name="Google Shape;134;p19"/>
          <p:cNvSpPr txBox="1"/>
          <p:nvPr/>
        </p:nvSpPr>
        <p:spPr>
          <a:xfrm>
            <a:off x="6332238" y="370575"/>
            <a:ext cx="1104900" cy="2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Intensity Ratios</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0"/>
          <p:cNvSpPr/>
          <p:nvPr/>
        </p:nvSpPr>
        <p:spPr>
          <a:xfrm>
            <a:off x="4462800" y="676650"/>
            <a:ext cx="4544700" cy="3286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Hyperfine Line Intensity</a:t>
            </a:r>
            <a:endParaRPr>
              <a:solidFill>
                <a:schemeClr val="lt1"/>
              </a:solidFill>
              <a:latin typeface="IBM Plex Sans"/>
              <a:ea typeface="IBM Plex Sans"/>
              <a:cs typeface="IBM Plex Sans"/>
              <a:sym typeface="IBM Plex Sans"/>
            </a:endParaRPr>
          </a:p>
        </p:txBody>
      </p:sp>
      <p:sp>
        <p:nvSpPr>
          <p:cNvPr id="141" name="Google Shape;141;p20"/>
          <p:cNvSpPr txBox="1"/>
          <p:nvPr>
            <p:ph idx="1" type="body"/>
          </p:nvPr>
        </p:nvSpPr>
        <p:spPr>
          <a:xfrm>
            <a:off x="311700" y="1152475"/>
            <a:ext cx="4151100" cy="37581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One measure of large-scale flow is blue excess, where the blue side of the spectral line is brighter than the red side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Calculated by finding the total, blue, and red integrated intensities, which are dependent on velocity and temperature of the gas</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Use 5σ intensities to calculate</a:t>
            </a:r>
            <a:endParaRPr>
              <a:solidFill>
                <a:schemeClr val="lt1"/>
              </a:solidFill>
              <a:latin typeface="IBM Plex Sans"/>
              <a:ea typeface="IBM Plex Sans"/>
              <a:cs typeface="IBM Plex Sans"/>
              <a:sym typeface="IBM Plex Sans"/>
            </a:endParaRPr>
          </a:p>
          <a:p>
            <a:pPr indent="0" lvl="0" marL="457200" rtl="0" algn="l">
              <a:spcBef>
                <a:spcPts val="1200"/>
              </a:spcBef>
              <a:spcAft>
                <a:spcPts val="1200"/>
              </a:spcAft>
              <a:buNone/>
            </a:pPr>
            <a:r>
              <a:t/>
            </a:r>
            <a:endParaRPr>
              <a:solidFill>
                <a:schemeClr val="lt1"/>
              </a:solidFill>
              <a:latin typeface="IBM Plex Sans"/>
              <a:ea typeface="IBM Plex Sans"/>
              <a:cs typeface="IBM Plex Sans"/>
              <a:sym typeface="IBM Plex Sans"/>
            </a:endParaRPr>
          </a:p>
        </p:txBody>
      </p:sp>
      <p:pic>
        <p:nvPicPr>
          <p:cNvPr id="142" name="Google Shape;142;p20"/>
          <p:cNvPicPr preferRelativeResize="0"/>
          <p:nvPr/>
        </p:nvPicPr>
        <p:blipFill>
          <a:blip r:embed="rId3">
            <a:alphaModFix/>
          </a:blip>
          <a:stretch>
            <a:fillRect/>
          </a:stretch>
        </p:blipFill>
        <p:spPr>
          <a:xfrm>
            <a:off x="4703848" y="676613"/>
            <a:ext cx="4303700" cy="3094574"/>
          </a:xfrm>
          <a:prstGeom prst="rect">
            <a:avLst/>
          </a:prstGeom>
          <a:noFill/>
          <a:ln>
            <a:noFill/>
          </a:ln>
        </p:spPr>
      </p:pic>
      <p:sp>
        <p:nvSpPr>
          <p:cNvPr id="143" name="Google Shape;143;p20"/>
          <p:cNvSpPr/>
          <p:nvPr/>
        </p:nvSpPr>
        <p:spPr>
          <a:xfrm>
            <a:off x="6857525" y="763400"/>
            <a:ext cx="210900" cy="27171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0"/>
          <p:cNvSpPr/>
          <p:nvPr/>
        </p:nvSpPr>
        <p:spPr>
          <a:xfrm>
            <a:off x="7068425" y="763400"/>
            <a:ext cx="210900" cy="2717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5" name="Google Shape;145;p20"/>
          <p:cNvCxnSpPr/>
          <p:nvPr/>
        </p:nvCxnSpPr>
        <p:spPr>
          <a:xfrm>
            <a:off x="7068425" y="763400"/>
            <a:ext cx="0" cy="2717100"/>
          </a:xfrm>
          <a:prstGeom prst="straightConnector1">
            <a:avLst/>
          </a:prstGeom>
          <a:noFill/>
          <a:ln cap="flat" cmpd="sng" w="19050">
            <a:solidFill>
              <a:schemeClr val="dk1"/>
            </a:solidFill>
            <a:prstDash val="solid"/>
            <a:round/>
            <a:headEnd len="med" w="med" type="none"/>
            <a:tailEnd len="med" w="med" type="none"/>
          </a:ln>
        </p:spPr>
      </p:cxnSp>
      <p:pic>
        <p:nvPicPr>
          <p:cNvPr id="146" name="Google Shape;146;p20"/>
          <p:cNvPicPr preferRelativeResize="0"/>
          <p:nvPr/>
        </p:nvPicPr>
        <p:blipFill>
          <a:blip r:embed="rId4">
            <a:alphaModFix/>
          </a:blip>
          <a:stretch>
            <a:fillRect/>
          </a:stretch>
        </p:blipFill>
        <p:spPr>
          <a:xfrm>
            <a:off x="808225" y="4131600"/>
            <a:ext cx="3524250" cy="895350"/>
          </a:xfrm>
          <a:prstGeom prst="rect">
            <a:avLst/>
          </a:prstGeom>
          <a:noFill/>
          <a:ln>
            <a:noFill/>
          </a:ln>
        </p:spPr>
      </p:pic>
      <p:pic>
        <p:nvPicPr>
          <p:cNvPr id="147" name="Google Shape;147;p20"/>
          <p:cNvPicPr preferRelativeResize="0"/>
          <p:nvPr/>
        </p:nvPicPr>
        <p:blipFill>
          <a:blip r:embed="rId5">
            <a:alphaModFix/>
          </a:blip>
          <a:stretch>
            <a:fillRect/>
          </a:stretch>
        </p:blipFill>
        <p:spPr>
          <a:xfrm>
            <a:off x="8438870" y="4015175"/>
            <a:ext cx="705125" cy="1128200"/>
          </a:xfrm>
          <a:prstGeom prst="rect">
            <a:avLst/>
          </a:prstGeom>
          <a:noFill/>
          <a:ln>
            <a:noFill/>
          </a:ln>
        </p:spPr>
      </p:pic>
      <p:sp>
        <p:nvSpPr>
          <p:cNvPr id="148" name="Google Shape;148;p20"/>
          <p:cNvSpPr txBox="1"/>
          <p:nvPr/>
        </p:nvSpPr>
        <p:spPr>
          <a:xfrm>
            <a:off x="6368500" y="983675"/>
            <a:ext cx="9744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FF"/>
                </a:solidFill>
                <a:latin typeface="IBM Plex Sans"/>
                <a:ea typeface="IBM Plex Sans"/>
                <a:cs typeface="IBM Plex Sans"/>
                <a:sym typeface="IBM Plex Sans"/>
              </a:rPr>
              <a:t>Blue</a:t>
            </a:r>
            <a:endParaRPr sz="1200">
              <a:solidFill>
                <a:srgbClr val="0000FF"/>
              </a:solidFill>
              <a:latin typeface="IBM Plex Sans"/>
              <a:ea typeface="IBM Plex Sans"/>
              <a:cs typeface="IBM Plex Sans"/>
              <a:sym typeface="IBM Plex Sans"/>
            </a:endParaRPr>
          </a:p>
        </p:txBody>
      </p:sp>
      <p:sp>
        <p:nvSpPr>
          <p:cNvPr id="149" name="Google Shape;149;p20"/>
          <p:cNvSpPr txBox="1"/>
          <p:nvPr/>
        </p:nvSpPr>
        <p:spPr>
          <a:xfrm>
            <a:off x="7279325" y="983675"/>
            <a:ext cx="9744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0000"/>
                </a:solidFill>
                <a:latin typeface="IBM Plex Sans"/>
                <a:ea typeface="IBM Plex Sans"/>
                <a:cs typeface="IBM Plex Sans"/>
                <a:sym typeface="IBM Plex Sans"/>
              </a:rPr>
              <a:t>Red</a:t>
            </a:r>
            <a:endParaRPr sz="1200">
              <a:solidFill>
                <a:srgbClr val="FF0000"/>
              </a:solidFill>
              <a:latin typeface="IBM Plex Sans"/>
              <a:ea typeface="IBM Plex Sans"/>
              <a:cs typeface="IBM Plex Sans"/>
              <a:sym typeface="IBM Plex Sans"/>
            </a:endParaRPr>
          </a:p>
        </p:txBody>
      </p:sp>
      <p:sp>
        <p:nvSpPr>
          <p:cNvPr id="150" name="Google Shape;150;p20"/>
          <p:cNvSpPr txBox="1"/>
          <p:nvPr/>
        </p:nvSpPr>
        <p:spPr>
          <a:xfrm>
            <a:off x="6431525" y="3683600"/>
            <a:ext cx="1062900" cy="2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Velocity (km/s)</a:t>
            </a:r>
            <a:endParaRPr sz="1000">
              <a:solidFill>
                <a:schemeClr val="dk2"/>
              </a:solidFill>
              <a:latin typeface="IBM Plex Sans"/>
              <a:ea typeface="IBM Plex Sans"/>
              <a:cs typeface="IBM Plex Sans"/>
              <a:sym typeface="IBM Plex Sans"/>
            </a:endParaRPr>
          </a:p>
        </p:txBody>
      </p:sp>
      <p:sp>
        <p:nvSpPr>
          <p:cNvPr id="151" name="Google Shape;151;p20"/>
          <p:cNvSpPr txBox="1"/>
          <p:nvPr/>
        </p:nvSpPr>
        <p:spPr>
          <a:xfrm rot="-5400000">
            <a:off x="3993450" y="2211900"/>
            <a:ext cx="1157400" cy="2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Temperature (K)</a:t>
            </a:r>
            <a:endParaRPr sz="1000">
              <a:solidFill>
                <a:schemeClr val="dk2"/>
              </a:solidFill>
              <a:latin typeface="IBM Plex Sans"/>
              <a:ea typeface="IBM Plex Sans"/>
              <a:cs typeface="IBM Plex Sans"/>
              <a:sym typeface="IBM Plex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IBM Plex Sans"/>
                <a:ea typeface="IBM Plex Sans"/>
                <a:cs typeface="IBM Plex Sans"/>
                <a:sym typeface="IBM Plex Sans"/>
              </a:rPr>
              <a:t>Blue Versus Red Asymmetries</a:t>
            </a:r>
            <a:endParaRPr>
              <a:solidFill>
                <a:schemeClr val="lt1"/>
              </a:solidFill>
              <a:latin typeface="IBM Plex Sans"/>
              <a:ea typeface="IBM Plex Sans"/>
              <a:cs typeface="IBM Plex Sans"/>
              <a:sym typeface="IBM Plex Sans"/>
            </a:endParaRPr>
          </a:p>
        </p:txBody>
      </p:sp>
      <p:sp>
        <p:nvSpPr>
          <p:cNvPr id="157" name="Google Shape;157;p21"/>
          <p:cNvSpPr txBox="1"/>
          <p:nvPr>
            <p:ph idx="1" type="body"/>
          </p:nvPr>
        </p:nvSpPr>
        <p:spPr>
          <a:xfrm>
            <a:off x="311700" y="922950"/>
            <a:ext cx="8215500" cy="238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More red asymmetries observed, meaning there’s cold gas moving in front of the hot gas</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Along the center hyperfine line, there are more blue asymmetries</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Blue excess was found to be 0.0952 along the center hyperfine line</a:t>
            </a:r>
            <a:endParaRPr>
              <a:solidFill>
                <a:schemeClr val="lt1"/>
              </a:solidFill>
              <a:latin typeface="IBM Plex Sans"/>
              <a:ea typeface="IBM Plex Sans"/>
              <a:cs typeface="IBM Plex Sans"/>
              <a:sym typeface="IBM Plex Sans"/>
            </a:endParaRPr>
          </a:p>
          <a:p>
            <a:pPr indent="-342900" lvl="0" marL="457200" rtl="0" algn="l">
              <a:spcBef>
                <a:spcPts val="0"/>
              </a:spcBef>
              <a:spcAft>
                <a:spcPts val="0"/>
              </a:spcAft>
              <a:buClr>
                <a:schemeClr val="lt1"/>
              </a:buClr>
              <a:buSzPts val="1800"/>
              <a:buFont typeface="IBM Plex Sans"/>
              <a:buChar char="●"/>
            </a:pPr>
            <a:r>
              <a:rPr lang="en">
                <a:solidFill>
                  <a:schemeClr val="lt1"/>
                </a:solidFill>
                <a:latin typeface="IBM Plex Sans"/>
                <a:ea typeface="IBM Plex Sans"/>
                <a:cs typeface="IBM Plex Sans"/>
                <a:sym typeface="IBM Plex Sans"/>
              </a:rPr>
              <a:t>Further analysis regarding the implications of these results is being done</a:t>
            </a:r>
            <a:endParaRPr>
              <a:solidFill>
                <a:schemeClr val="lt1"/>
              </a:solidFill>
              <a:latin typeface="IBM Plex Sans"/>
              <a:ea typeface="IBM Plex Sans"/>
              <a:cs typeface="IBM Plex Sans"/>
              <a:sym typeface="IBM Plex Sans"/>
            </a:endParaRPr>
          </a:p>
        </p:txBody>
      </p:sp>
      <p:pic>
        <p:nvPicPr>
          <p:cNvPr id="158" name="Google Shape;158;p21"/>
          <p:cNvPicPr preferRelativeResize="0"/>
          <p:nvPr/>
        </p:nvPicPr>
        <p:blipFill>
          <a:blip r:embed="rId3">
            <a:alphaModFix/>
          </a:blip>
          <a:stretch>
            <a:fillRect/>
          </a:stretch>
        </p:blipFill>
        <p:spPr>
          <a:xfrm>
            <a:off x="8438870" y="4015175"/>
            <a:ext cx="705125" cy="1128200"/>
          </a:xfrm>
          <a:prstGeom prst="rect">
            <a:avLst/>
          </a:prstGeom>
          <a:noFill/>
          <a:ln>
            <a:noFill/>
          </a:ln>
        </p:spPr>
      </p:pic>
      <p:pic>
        <p:nvPicPr>
          <p:cNvPr id="159" name="Google Shape;159;p21"/>
          <p:cNvPicPr preferRelativeResize="0"/>
          <p:nvPr/>
        </p:nvPicPr>
        <p:blipFill rotWithShape="1">
          <a:blip r:embed="rId4">
            <a:alphaModFix/>
          </a:blip>
          <a:srcRect b="10068" l="3902" r="4269" t="8471"/>
          <a:stretch/>
        </p:blipFill>
        <p:spPr>
          <a:xfrm>
            <a:off x="1167250" y="2571750"/>
            <a:ext cx="7016775" cy="2505975"/>
          </a:xfrm>
          <a:prstGeom prst="rect">
            <a:avLst/>
          </a:prstGeom>
          <a:noFill/>
          <a:ln>
            <a:noFill/>
          </a:ln>
        </p:spPr>
      </p:pic>
      <p:sp>
        <p:nvSpPr>
          <p:cNvPr id="160" name="Google Shape;160;p21"/>
          <p:cNvSpPr txBox="1"/>
          <p:nvPr/>
        </p:nvSpPr>
        <p:spPr>
          <a:xfrm>
            <a:off x="1714525" y="4763875"/>
            <a:ext cx="1212300" cy="2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Galactic longitude</a:t>
            </a:r>
            <a:endParaRPr sz="1000">
              <a:solidFill>
                <a:schemeClr val="dk2"/>
              </a:solidFill>
              <a:latin typeface="IBM Plex Sans"/>
              <a:ea typeface="IBM Plex Sans"/>
              <a:cs typeface="IBM Plex Sans"/>
              <a:sym typeface="IBM Plex Sans"/>
            </a:endParaRPr>
          </a:p>
        </p:txBody>
      </p:sp>
      <p:cxnSp>
        <p:nvCxnSpPr>
          <p:cNvPr id="161" name="Google Shape;161;p21"/>
          <p:cNvCxnSpPr/>
          <p:nvPr/>
        </p:nvCxnSpPr>
        <p:spPr>
          <a:xfrm rot="10800000">
            <a:off x="1311575" y="4485875"/>
            <a:ext cx="0" cy="459900"/>
          </a:xfrm>
          <a:prstGeom prst="straightConnector1">
            <a:avLst/>
          </a:prstGeom>
          <a:noFill/>
          <a:ln cap="flat" cmpd="sng" w="9525">
            <a:solidFill>
              <a:srgbClr val="434343"/>
            </a:solidFill>
            <a:prstDash val="solid"/>
            <a:round/>
            <a:headEnd len="med" w="med" type="none"/>
            <a:tailEnd len="med" w="med" type="triangle"/>
          </a:ln>
        </p:spPr>
      </p:cxnSp>
      <p:cxnSp>
        <p:nvCxnSpPr>
          <p:cNvPr id="162" name="Google Shape;162;p21"/>
          <p:cNvCxnSpPr/>
          <p:nvPr/>
        </p:nvCxnSpPr>
        <p:spPr>
          <a:xfrm rot="10800000">
            <a:off x="1541825" y="4715525"/>
            <a:ext cx="0" cy="460500"/>
          </a:xfrm>
          <a:prstGeom prst="straightConnector1">
            <a:avLst/>
          </a:prstGeom>
          <a:noFill/>
          <a:ln cap="flat" cmpd="sng" w="9525">
            <a:solidFill>
              <a:srgbClr val="434343"/>
            </a:solidFill>
            <a:prstDash val="solid"/>
            <a:round/>
            <a:headEnd len="med" w="med" type="none"/>
            <a:tailEnd len="med" w="med" type="triangle"/>
          </a:ln>
        </p:spPr>
      </p:cxnSp>
      <p:sp>
        <p:nvSpPr>
          <p:cNvPr id="163" name="Google Shape;163;p21"/>
          <p:cNvSpPr txBox="1"/>
          <p:nvPr/>
        </p:nvSpPr>
        <p:spPr>
          <a:xfrm>
            <a:off x="1167250" y="4230750"/>
            <a:ext cx="1212300" cy="2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IBM Plex Sans"/>
                <a:ea typeface="IBM Plex Sans"/>
                <a:cs typeface="IBM Plex Sans"/>
                <a:sym typeface="IBM Plex Sans"/>
              </a:rPr>
              <a:t>Galactic latitude</a:t>
            </a:r>
            <a:endParaRPr sz="1000">
              <a:solidFill>
                <a:schemeClr val="dk2"/>
              </a:solidFill>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E7B4A18A-1FF4-4003-93B8-01E15ED37404}"/>
</file>

<file path=customXml/itemProps2.xml><?xml version="1.0" encoding="utf-8"?>
<ds:datastoreItem xmlns:ds="http://schemas.openxmlformats.org/officeDocument/2006/customXml" ds:itemID="{9A85615B-0145-41E4-BBF3-F765002ADB79}"/>
</file>

<file path=customXml/itemProps3.xml><?xml version="1.0" encoding="utf-8"?>
<ds:datastoreItem xmlns:ds="http://schemas.openxmlformats.org/officeDocument/2006/customXml" ds:itemID="{B71A52E5-FE82-431F-A96A-088C16B7BFD8}"/>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